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8"/>
  </p:notesMasterIdLst>
  <p:handoutMasterIdLst>
    <p:handoutMasterId r:id="rId9"/>
  </p:handoutMasterIdLst>
  <p:sldIdLst>
    <p:sldId id="261" r:id="rId5"/>
    <p:sldId id="264" r:id="rId6"/>
    <p:sldId id="265" r:id="rId7"/>
  </p:sldIdLst>
  <p:sldSz cx="7772400" cy="100584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E7149B-E4BE-181B-AF08-C0F267A44297}" name="Brittany Hart" initials="BH" userId="S::BrittanyH@silverfoxprod.com::0b940bb1-f19f-4ede-b667-81bd2230cbc6" providerId="AD"/>
  <p188:author id="{4ACC95A1-35E7-199E-C8D8-A60F70482912}" name="Tierney Cunningham" initials="TC" userId="S::ticunnin@microsoft.com::62f4f650-5c68-4535-8517-3a3a0205aae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99D"/>
    <a:srgbClr val="F2F2F2"/>
    <a:srgbClr val="FFFFFF"/>
    <a:srgbClr val="DED5EF"/>
    <a:srgbClr val="254252"/>
    <a:srgbClr val="00A389"/>
    <a:srgbClr val="E535E5"/>
    <a:srgbClr val="0078D4"/>
    <a:srgbClr val="225B62"/>
    <a:srgbClr val="2F34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F5604-4284-FBC0-2D4E-A09D26E3E5A2}" v="15" dt="2023-05-11T18:42:21.387"/>
    <p1510:client id="{3D84EAEE-E912-4216-A21C-8DEE99BFEA6B}" v="44" dt="2023-05-11T18:15:56.609"/>
    <p1510:client id="{746201FB-D7B4-C191-76C6-6F0FE44C9CD8}" v="342" dt="2023-05-11T19:41:46.614"/>
    <p1510:client id="{C335FA8D-FC1A-DE1F-58AC-CDA7505139DD}" v="1" dt="2023-10-02T19:26:24.579"/>
    <p1510:client id="{DC350C63-B5ED-9465-844F-D1098AB2AD1B}" v="7" dt="2023-05-11T19:17:02.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10/3/2023 7:36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10/3/2023 7:35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363538" y="302533"/>
            <a:ext cx="6133515"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16" pos="2448" userDrawn="1">
          <p15:clr>
            <a:srgbClr val="A4A3A4"/>
          </p15:clr>
        </p15:guide>
        <p15:guide id="28" orient="horz" pos="1327" userDrawn="1">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pic>
        <p:nvPicPr>
          <p:cNvPr id="38" name="Picture 37" descr="A rainbow in the sky&#10;&#10;Description automatically generated with medium confidence">
            <a:extLst>
              <a:ext uri="{FF2B5EF4-FFF2-40B4-BE49-F238E27FC236}">
                <a16:creationId xmlns:a16="http://schemas.microsoft.com/office/drawing/2014/main" id="{9832B54D-8075-1964-3C80-F9329999DA36}"/>
              </a:ext>
            </a:extLst>
          </p:cNvPr>
          <p:cNvPicPr>
            <a:picLocks noChangeAspect="1"/>
          </p:cNvPicPr>
          <p:nvPr userDrawn="1"/>
        </p:nvPicPr>
        <p:blipFill rotWithShape="1">
          <a:blip r:embed="rId3"/>
          <a:srcRect t="82309" r="40351"/>
          <a:stretch/>
        </p:blipFill>
        <p:spPr>
          <a:xfrm>
            <a:off x="0" y="0"/>
            <a:ext cx="7772400" cy="1298299"/>
          </a:xfrm>
          <a:prstGeom prst="rect">
            <a:avLst/>
          </a:prstGeom>
        </p:spPr>
      </p:pic>
      <p:pic>
        <p:nvPicPr>
          <p:cNvPr id="49" name="Picture 48" descr="A rainbow in the sky&#10;&#10;Description automatically generated with medium confidence">
            <a:extLst>
              <a:ext uri="{FF2B5EF4-FFF2-40B4-BE49-F238E27FC236}">
                <a16:creationId xmlns:a16="http://schemas.microsoft.com/office/drawing/2014/main" id="{8EFEFADC-E2A7-6CAE-E143-AF9B2D0DC37A}"/>
              </a:ext>
            </a:extLst>
          </p:cNvPr>
          <p:cNvPicPr>
            <a:picLocks noChangeAspect="1"/>
          </p:cNvPicPr>
          <p:nvPr userDrawn="1"/>
        </p:nvPicPr>
        <p:blipFill rotWithShape="1">
          <a:blip r:embed="rId3"/>
          <a:srcRect t="82347" r="40478" b="8190"/>
          <a:stretch/>
        </p:blipFill>
        <p:spPr>
          <a:xfrm rot="10800000">
            <a:off x="0" y="9388591"/>
            <a:ext cx="7772400" cy="669809"/>
          </a:xfrm>
          <a:prstGeom prst="rect">
            <a:avLst/>
          </a:prstGeom>
        </p:spPr>
      </p:pic>
      <p:pic>
        <p:nvPicPr>
          <p:cNvPr id="36" name="Picture 35" descr="A picture containing blur&#10;&#10;Description automatically generated">
            <a:extLst>
              <a:ext uri="{FF2B5EF4-FFF2-40B4-BE49-F238E27FC236}">
                <a16:creationId xmlns:a16="http://schemas.microsoft.com/office/drawing/2014/main" id="{DA06005B-AC6B-6199-219C-EADE7D088273}"/>
              </a:ext>
            </a:extLst>
          </p:cNvPr>
          <p:cNvPicPr>
            <a:picLocks noChangeAspect="1"/>
          </p:cNvPicPr>
          <p:nvPr userDrawn="1"/>
        </p:nvPicPr>
        <p:blipFill rotWithShape="1">
          <a:blip r:embed="rId4">
            <a:alphaModFix amt="46000"/>
          </a:blip>
          <a:srcRect t="50679"/>
          <a:stretch/>
        </p:blipFill>
        <p:spPr>
          <a:xfrm rot="16200000" flipV="1">
            <a:off x="1588937" y="3205128"/>
            <a:ext cx="8101123" cy="4265802"/>
          </a:xfrm>
          <a:prstGeom prst="rect">
            <a:avLst/>
          </a:prstGeom>
        </p:spPr>
      </p:pic>
      <p:sp>
        <p:nvSpPr>
          <p:cNvPr id="6" name="Oval 5">
            <a:extLst>
              <a:ext uri="{FF2B5EF4-FFF2-40B4-BE49-F238E27FC236}">
                <a16:creationId xmlns:a16="http://schemas.microsoft.com/office/drawing/2014/main" id="{AC850441-54E9-DFFA-DE6E-4E15A24AD7AE}"/>
              </a:ext>
            </a:extLst>
          </p:cNvPr>
          <p:cNvSpPr/>
          <p:nvPr userDrawn="1"/>
        </p:nvSpPr>
        <p:spPr bwMode="auto">
          <a:xfrm>
            <a:off x="6868428" y="243890"/>
            <a:ext cx="640080" cy="64008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Placeholder 1"/>
          <p:cNvSpPr>
            <a:spLocks noGrp="1"/>
          </p:cNvSpPr>
          <p:nvPr userDrawn="1">
            <p:ph type="title"/>
          </p:nvPr>
        </p:nvSpPr>
        <p:spPr>
          <a:xfrm>
            <a:off x="363538" y="210887"/>
            <a:ext cx="6133515" cy="615553"/>
          </a:xfrm>
          <a:prstGeom prst="rect">
            <a:avLst/>
          </a:prstGeom>
        </p:spPr>
        <p:txBody>
          <a:bodyPr vert="horz" wrap="square" lIns="0" tIns="0" rIns="0" bIns="0" rtlCol="0" anchor="t">
            <a:spAutoFit/>
          </a:bodyPr>
          <a:lstStyle/>
          <a:p>
            <a:r>
              <a:rPr lang="en-US"/>
              <a:t>Title</a:t>
            </a:r>
          </a:p>
        </p:txBody>
      </p:sp>
      <p:sp>
        <p:nvSpPr>
          <p:cNvPr id="4" name="Text Placeholder 3"/>
          <p:cNvSpPr>
            <a:spLocks noGrp="1"/>
          </p:cNvSpPr>
          <p:nvPr userDrawn="1">
            <p:ph type="body" idx="1"/>
          </p:nvPr>
        </p:nvSpPr>
        <p:spPr>
          <a:xfrm>
            <a:off x="370485" y="2105406"/>
            <a:ext cx="7028840" cy="177402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43" fontAlgn="base">
              <a:lnSpc>
                <a:spcPct val="90000"/>
              </a:lnSpc>
              <a:spcBef>
                <a:spcPct val="0"/>
              </a:spcBef>
              <a:spcAft>
                <a:spcPct val="0"/>
              </a:spcAft>
            </a:pPr>
            <a:endParaRPr lang="en-US" sz="264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43" fontAlgn="base">
              <a:lnSpc>
                <a:spcPct val="90000"/>
              </a:lnSpc>
              <a:spcBef>
                <a:spcPct val="0"/>
              </a:spcBef>
              <a:spcAft>
                <a:spcPct val="0"/>
              </a:spcAft>
            </a:pPr>
            <a:endParaRPr lang="en-US" sz="264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1644D4C6-B683-F45F-2D44-82B08DF165D5}"/>
              </a:ext>
            </a:extLst>
          </p:cNvPr>
          <p:cNvPicPr>
            <a:picLocks noChangeAspect="1"/>
          </p:cNvPicPr>
          <p:nvPr userDrawn="1"/>
        </p:nvPicPr>
        <p:blipFill>
          <a:blip r:embed="rId5"/>
          <a:stretch>
            <a:fillRect/>
          </a:stretch>
        </p:blipFill>
        <p:spPr>
          <a:xfrm>
            <a:off x="6962210" y="337672"/>
            <a:ext cx="452516" cy="452516"/>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39" r:id="rId1"/>
  </p:sldLayoutIdLst>
  <p:transition>
    <p:fade/>
  </p:transition>
  <p:hf sldNum="0" hdr="0" ftr="0" dt="0"/>
  <p:txStyles>
    <p:titleStyle>
      <a:lvl1pPr algn="l" defTabSz="1026040" rtl="0" eaLnBrk="1" latinLnBrk="0" hangingPunct="1">
        <a:lnSpc>
          <a:spcPct val="100000"/>
        </a:lnSpc>
        <a:spcBef>
          <a:spcPct val="0"/>
        </a:spcBef>
        <a:buNone/>
        <a:defRPr lang="en-US" sz="4000" b="0" kern="1200" cap="none" spc="-56" baseline="0" dirty="0" smtClean="0">
          <a:ln w="3175">
            <a:noFill/>
          </a:ln>
          <a:solidFill>
            <a:schemeClr val="bg1"/>
          </a:solidFill>
          <a:effectLst/>
          <a:latin typeface="+mj-lt"/>
          <a:ea typeface="+mn-ea"/>
          <a:cs typeface="Segoe UI" pitchFamily="34" charset="0"/>
        </a:defRPr>
      </a:lvl1pPr>
    </p:titleStyle>
    <p:bodyStyle>
      <a:lvl1pPr marL="251466" marR="0" indent="-251466"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080" kern="1200" spc="0" baseline="0">
          <a:solidFill>
            <a:schemeClr val="tx1"/>
          </a:solidFill>
          <a:latin typeface="+mn-lt"/>
          <a:ea typeface="+mn-ea"/>
          <a:cs typeface="Segoe UI" panose="020B0502040204020203" pitchFamily="34" charset="0"/>
        </a:defRPr>
      </a:lvl1pPr>
      <a:lvl2pPr marL="502931" marR="0" indent="-251466"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200" kern="1200" spc="0" baseline="0">
          <a:solidFill>
            <a:schemeClr val="tx1"/>
          </a:solidFill>
          <a:latin typeface="+mn-lt"/>
          <a:ea typeface="+mn-ea"/>
          <a:cs typeface="+mn-cs"/>
        </a:defRPr>
      </a:lvl2pPr>
      <a:lvl3pPr marL="722964" marR="0" indent="-220033"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60" kern="1200" spc="0" baseline="0">
          <a:solidFill>
            <a:schemeClr val="tx1"/>
          </a:solidFill>
          <a:latin typeface="+mn-lt"/>
          <a:ea typeface="+mn-ea"/>
          <a:cs typeface="+mn-cs"/>
        </a:defRPr>
      </a:lvl3pPr>
      <a:lvl4pPr marL="927280" marR="0" indent="-199077"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40" kern="1200" spc="0" baseline="0">
          <a:solidFill>
            <a:schemeClr val="tx1"/>
          </a:solidFill>
          <a:latin typeface="+mn-lt"/>
          <a:ea typeface="+mn-ea"/>
          <a:cs typeface="+mn-cs"/>
        </a:defRPr>
      </a:lvl4pPr>
      <a:lvl5pPr marL="1126358" marR="0" indent="-185106"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40" kern="1200" spc="0" baseline="0">
          <a:solidFill>
            <a:schemeClr val="tx1"/>
          </a:solidFill>
          <a:latin typeface="+mn-lt"/>
          <a:ea typeface="+mn-ea"/>
          <a:cs typeface="+mn-cs"/>
        </a:defRPr>
      </a:lvl5pPr>
      <a:lvl6pPr marL="2821608"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34629"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47648"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60669"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26040" rtl="0" eaLnBrk="1" latinLnBrk="0" hangingPunct="1">
        <a:defRPr sz="1980" kern="1200">
          <a:solidFill>
            <a:schemeClr val="tx1"/>
          </a:solidFill>
          <a:latin typeface="+mn-lt"/>
          <a:ea typeface="+mn-ea"/>
          <a:cs typeface="+mn-cs"/>
        </a:defRPr>
      </a:lvl1pPr>
      <a:lvl2pPr marL="513019" algn="l" defTabSz="1026040" rtl="0" eaLnBrk="1" latinLnBrk="0" hangingPunct="1">
        <a:defRPr sz="1980" kern="1200">
          <a:solidFill>
            <a:schemeClr val="tx1"/>
          </a:solidFill>
          <a:latin typeface="+mn-lt"/>
          <a:ea typeface="+mn-ea"/>
          <a:cs typeface="+mn-cs"/>
        </a:defRPr>
      </a:lvl2pPr>
      <a:lvl3pPr marL="1026040" algn="l" defTabSz="1026040" rtl="0" eaLnBrk="1" latinLnBrk="0" hangingPunct="1">
        <a:defRPr sz="1980" kern="1200">
          <a:solidFill>
            <a:schemeClr val="tx1"/>
          </a:solidFill>
          <a:latin typeface="+mn-lt"/>
          <a:ea typeface="+mn-ea"/>
          <a:cs typeface="+mn-cs"/>
        </a:defRPr>
      </a:lvl3pPr>
      <a:lvl4pPr marL="1539060" algn="l" defTabSz="1026040" rtl="0" eaLnBrk="1" latinLnBrk="0" hangingPunct="1">
        <a:defRPr sz="1980" kern="1200">
          <a:solidFill>
            <a:schemeClr val="tx1"/>
          </a:solidFill>
          <a:latin typeface="+mn-lt"/>
          <a:ea typeface="+mn-ea"/>
          <a:cs typeface="+mn-cs"/>
        </a:defRPr>
      </a:lvl4pPr>
      <a:lvl5pPr marL="2052079" algn="l" defTabSz="1026040" rtl="0" eaLnBrk="1" latinLnBrk="0" hangingPunct="1">
        <a:defRPr sz="1980" kern="1200">
          <a:solidFill>
            <a:schemeClr val="tx1"/>
          </a:solidFill>
          <a:latin typeface="+mn-lt"/>
          <a:ea typeface="+mn-ea"/>
          <a:cs typeface="+mn-cs"/>
        </a:defRPr>
      </a:lvl5pPr>
      <a:lvl6pPr marL="2565100" algn="l" defTabSz="1026040" rtl="0" eaLnBrk="1" latinLnBrk="0" hangingPunct="1">
        <a:defRPr sz="1980" kern="1200">
          <a:solidFill>
            <a:schemeClr val="tx1"/>
          </a:solidFill>
          <a:latin typeface="+mn-lt"/>
          <a:ea typeface="+mn-ea"/>
          <a:cs typeface="+mn-cs"/>
        </a:defRPr>
      </a:lvl6pPr>
      <a:lvl7pPr marL="3078119" algn="l" defTabSz="1026040" rtl="0" eaLnBrk="1" latinLnBrk="0" hangingPunct="1">
        <a:defRPr sz="1980" kern="1200">
          <a:solidFill>
            <a:schemeClr val="tx1"/>
          </a:solidFill>
          <a:latin typeface="+mn-lt"/>
          <a:ea typeface="+mn-ea"/>
          <a:cs typeface="+mn-cs"/>
        </a:defRPr>
      </a:lvl7pPr>
      <a:lvl8pPr marL="3591139" algn="l" defTabSz="1026040" rtl="0" eaLnBrk="1" latinLnBrk="0" hangingPunct="1">
        <a:defRPr sz="1980" kern="1200">
          <a:solidFill>
            <a:schemeClr val="tx1"/>
          </a:solidFill>
          <a:latin typeface="+mn-lt"/>
          <a:ea typeface="+mn-ea"/>
          <a:cs typeface="+mn-cs"/>
        </a:defRPr>
      </a:lvl8pPr>
      <a:lvl9pPr marL="4104160" algn="l" defTabSz="10260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29" userDrawn="1">
          <p15:clr>
            <a:srgbClr val="C35EA4"/>
          </p15:clr>
        </p15:guide>
        <p15:guide id="17" pos="4667" userDrawn="1">
          <p15:clr>
            <a:srgbClr val="C35EA4"/>
          </p15:clr>
        </p15:guide>
        <p15:guide id="25" orient="horz" pos="216" userDrawn="1">
          <p15:clr>
            <a:srgbClr val="C35EA4"/>
          </p15:clr>
        </p15:guide>
        <p15:guide id="26" orient="horz" pos="6111" userDrawn="1">
          <p15:clr>
            <a:srgbClr val="C35EA4"/>
          </p15:clr>
        </p15:guide>
        <p15:guide id="28" pos="2448" userDrawn="1">
          <p15:clr>
            <a:srgbClr val="C35EA4"/>
          </p15:clr>
        </p15:guide>
        <p15:guide id="29" orient="horz" pos="936"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5269E4C-087D-5100-27C7-872376BAF690}"/>
              </a:ext>
            </a:extLst>
          </p:cNvPr>
          <p:cNvSpPr txBox="1"/>
          <p:nvPr/>
        </p:nvSpPr>
        <p:spPr>
          <a:xfrm>
            <a:off x="1942227" y="9664582"/>
            <a:ext cx="3969120" cy="264463"/>
          </a:xfrm>
          <a:prstGeom prst="rect">
            <a:avLst/>
          </a:prstGeom>
          <a:noFill/>
        </p:spPr>
        <p:txBody>
          <a:bodyPr wrap="square" lIns="365760" tIns="0" rIns="0" bIns="0" rtlCol="0">
            <a:noAutofit/>
          </a:bodyPr>
          <a:lstStyle/>
          <a:p>
            <a:r>
              <a:rPr lang="en-US" sz="1600">
                <a:solidFill>
                  <a:schemeClr val="bg1"/>
                </a:solidFill>
                <a:latin typeface="+mj-lt"/>
              </a:rPr>
              <a:t>Start using Microsoft Viva Engage</a:t>
            </a:r>
          </a:p>
        </p:txBody>
      </p:sp>
      <p:sp>
        <p:nvSpPr>
          <p:cNvPr id="24" name="TextBox 23">
            <a:extLst>
              <a:ext uri="{FF2B5EF4-FFF2-40B4-BE49-F238E27FC236}">
                <a16:creationId xmlns:a16="http://schemas.microsoft.com/office/drawing/2014/main" id="{7F6B0676-A754-4C58-E096-D2D70AC81A2A}"/>
              </a:ext>
            </a:extLst>
          </p:cNvPr>
          <p:cNvSpPr txBox="1"/>
          <p:nvPr/>
        </p:nvSpPr>
        <p:spPr>
          <a:xfrm>
            <a:off x="277560" y="2737723"/>
            <a:ext cx="2031356" cy="2291477"/>
          </a:xfrm>
          <a:prstGeom prst="rect">
            <a:avLst/>
          </a:prstGeom>
          <a:noFill/>
        </p:spPr>
        <p:txBody>
          <a:bodyPr wrap="square" lIns="0" tIns="0" rIns="0" bIns="0" rtlCol="0" anchor="t">
            <a:noAutofit/>
          </a:bodyPr>
          <a:lstStyle/>
          <a:p>
            <a:pPr>
              <a:lnSpc>
                <a:spcPct val="90000"/>
              </a:lnSpc>
              <a:spcAft>
                <a:spcPts val="300"/>
              </a:spcAft>
              <a:defRPr/>
            </a:pPr>
            <a:r>
              <a:rPr lang="en-US" sz="1400">
                <a:solidFill>
                  <a:srgbClr val="39699D"/>
                </a:solidFill>
                <a:latin typeface="Segoe UI Semibold"/>
              </a:rPr>
              <a:t>Leadership Corner</a:t>
            </a:r>
          </a:p>
          <a:p>
            <a:pPr fontAlgn="base"/>
            <a:r>
              <a:rPr lang="en-US" sz="1100" b="0" i="0">
                <a:solidFill>
                  <a:srgbClr val="000000"/>
                </a:solidFill>
                <a:effectLst/>
                <a:latin typeface="Segoe UI"/>
                <a:cs typeface="Segoe UI"/>
              </a:rPr>
              <a:t>​</a:t>
            </a:r>
            <a:br>
              <a:rPr lang="en-US" sz="1100" b="0" i="0">
                <a:effectLst/>
                <a:latin typeface="Segoe UI" panose="020B0502040204020203" pitchFamily="34" charset="0"/>
              </a:rPr>
            </a:br>
            <a:r>
              <a:rPr lang="en-US" sz="1100" b="0" i="0">
                <a:solidFill>
                  <a:srgbClr val="000000"/>
                </a:solidFill>
                <a:effectLst/>
                <a:latin typeface="Segoe UI"/>
                <a:cs typeface="Segoe UI"/>
              </a:rPr>
              <a:t>A destination for employees to discover and engage with leaders.</a:t>
            </a:r>
            <a:r>
              <a:rPr lang="en-US" sz="1100">
                <a:solidFill>
                  <a:srgbClr val="000000"/>
                </a:solidFill>
                <a:latin typeface="Segoe UI"/>
                <a:cs typeface="Segoe UI"/>
              </a:rPr>
              <a:t> </a:t>
            </a:r>
            <a:endParaRPr lang="en-US" sz="1100" b="0" i="0">
              <a:solidFill>
                <a:srgbClr val="000000"/>
              </a:solidFill>
              <a:effectLst/>
              <a:latin typeface="Segoe UI" panose="020B0502040204020203" pitchFamily="34" charset="0"/>
              <a:cs typeface="Segoe UI"/>
            </a:endParaRPr>
          </a:p>
          <a:p>
            <a:pPr algn="l"/>
            <a:endParaRPr lang="en-US" sz="1100">
              <a:solidFill>
                <a:srgbClr val="000000"/>
              </a:solidFill>
              <a:latin typeface="Segoe UI" panose="020B0502040204020203" pitchFamily="34" charset="0"/>
              <a:cs typeface="Segoe UI"/>
            </a:endParaRPr>
          </a:p>
          <a:p>
            <a:r>
              <a:rPr lang="en-US" sz="1100">
                <a:solidFill>
                  <a:srgbClr val="000000"/>
                </a:solidFill>
                <a:latin typeface="Segoe UI"/>
                <a:cs typeface="Segoe UI"/>
              </a:rPr>
              <a:t>Invite questions and build two-way dialogue between employees.</a:t>
            </a:r>
          </a:p>
          <a:p>
            <a:pPr fontAlgn="base"/>
            <a:endParaRPr lang="en-US" sz="1100">
              <a:solidFill>
                <a:srgbClr val="000000"/>
              </a:solidFill>
              <a:latin typeface="Segoe UI" panose="020B0502040204020203" pitchFamily="34" charset="0"/>
              <a:cs typeface="Segoe UI" panose="020B0502040204020203" pitchFamily="34" charset="0"/>
            </a:endParaRPr>
          </a:p>
          <a:p>
            <a:pPr fontAlgn="base"/>
            <a:r>
              <a:rPr lang="en-US" sz="1100">
                <a:solidFill>
                  <a:srgbClr val="000000"/>
                </a:solidFill>
                <a:latin typeface="Segoe UI"/>
                <a:cs typeface="Segoe UI"/>
              </a:rPr>
              <a:t>Get a personalized view of curated conversations, events, social campaigns, and community contributions from leaders within an organization in a single place.</a:t>
            </a:r>
            <a:endParaRPr lang="en-US" sz="1100">
              <a:solidFill>
                <a:srgbClr val="000000"/>
              </a:solidFill>
              <a:latin typeface="Segoe UI" panose="020B0502040204020203" pitchFamily="34" charset="0"/>
              <a:cs typeface="Segoe UI"/>
            </a:endParaRPr>
          </a:p>
          <a:p>
            <a:endParaRPr lang="en-US" sz="1100">
              <a:solidFill>
                <a:srgbClr val="000000"/>
              </a:solidFill>
              <a:latin typeface="Segoe UI" panose="020B0502040204020203" pitchFamily="34" charset="0"/>
              <a:cs typeface="Segoe UI"/>
            </a:endParaRPr>
          </a:p>
          <a:p>
            <a:endParaRPr lang="en-US" sz="1100">
              <a:solidFill>
                <a:srgbClr val="000000"/>
              </a:solidFill>
              <a:latin typeface="Segoe UI" panose="020B0502040204020203" pitchFamily="34" charset="0"/>
              <a:cs typeface="Segoe UI"/>
            </a:endParaRPr>
          </a:p>
          <a:p>
            <a:endParaRPr lang="en-US" sz="1100">
              <a:solidFill>
                <a:srgbClr val="000000"/>
              </a:solidFill>
              <a:latin typeface="Segoe UI" panose="020B0502040204020203" pitchFamily="34" charset="0"/>
              <a:cs typeface="Segoe UI"/>
            </a:endParaRPr>
          </a:p>
        </p:txBody>
      </p:sp>
      <p:sp>
        <p:nvSpPr>
          <p:cNvPr id="15" name="TextBox 14">
            <a:extLst>
              <a:ext uri="{FF2B5EF4-FFF2-40B4-BE49-F238E27FC236}">
                <a16:creationId xmlns:a16="http://schemas.microsoft.com/office/drawing/2014/main" id="{6EC40D95-0ECA-939A-71A1-C6A2A380235E}"/>
              </a:ext>
              <a:ext uri="{C183D7F6-B498-43B3-948B-1728B52AA6E4}">
                <adec:decorative xmlns:adec="http://schemas.microsoft.com/office/drawing/2017/decorative" val="1"/>
              </a:ext>
            </a:extLst>
          </p:cNvPr>
          <p:cNvSpPr txBox="1"/>
          <p:nvPr/>
        </p:nvSpPr>
        <p:spPr>
          <a:xfrm>
            <a:off x="345947" y="157305"/>
            <a:ext cx="6453198" cy="677108"/>
          </a:xfrm>
          <a:prstGeom prst="rect">
            <a:avLst/>
          </a:prstGeom>
          <a:noFill/>
        </p:spPr>
        <p:txBody>
          <a:bodyPr wrap="square" lIns="0" tIns="0" rIns="0" bIns="0" rtlCol="0">
            <a:noAutofit/>
          </a:bodyPr>
          <a:lstStyle/>
          <a:p>
            <a:pPr algn="l"/>
            <a:endParaRPr lang="en-US" sz="4000">
              <a:solidFill>
                <a:srgbClr val="FFFFFF"/>
              </a:solidFill>
              <a:latin typeface="+mj-lt"/>
            </a:endParaRPr>
          </a:p>
        </p:txBody>
      </p:sp>
      <p:sp>
        <p:nvSpPr>
          <p:cNvPr id="16" name="TextBox 15">
            <a:extLst>
              <a:ext uri="{FF2B5EF4-FFF2-40B4-BE49-F238E27FC236}">
                <a16:creationId xmlns:a16="http://schemas.microsoft.com/office/drawing/2014/main" id="{C39BBFA8-AAAC-10AC-C52D-A13F0B8DC404}"/>
              </a:ext>
            </a:extLst>
          </p:cNvPr>
          <p:cNvSpPr txBox="1"/>
          <p:nvPr/>
        </p:nvSpPr>
        <p:spPr>
          <a:xfrm>
            <a:off x="363538" y="795625"/>
            <a:ext cx="6133515" cy="276999"/>
          </a:xfrm>
          <a:prstGeom prst="rect">
            <a:avLst/>
          </a:prstGeom>
          <a:noFill/>
        </p:spPr>
        <p:txBody>
          <a:bodyPr wrap="square" lIns="0" tIns="0" rIns="0" bIns="0" rtlCol="0">
            <a:spAutoFit/>
          </a:bodyPr>
          <a:lstStyle/>
          <a:p>
            <a:pPr algn="l"/>
            <a:r>
              <a:rPr lang="en-US" sz="1800">
                <a:solidFill>
                  <a:srgbClr val="FFFFFF"/>
                </a:solidFill>
              </a:rPr>
              <a:t>Build meaningful relationships and communities </a:t>
            </a:r>
          </a:p>
        </p:txBody>
      </p:sp>
      <p:sp>
        <p:nvSpPr>
          <p:cNvPr id="19" name="TextBox 18">
            <a:extLst>
              <a:ext uri="{FF2B5EF4-FFF2-40B4-BE49-F238E27FC236}">
                <a16:creationId xmlns:a16="http://schemas.microsoft.com/office/drawing/2014/main" id="{03ACA916-1E6F-F925-2E62-3C8885FDC6AA}"/>
              </a:ext>
            </a:extLst>
          </p:cNvPr>
          <p:cNvSpPr txBox="1"/>
          <p:nvPr/>
        </p:nvSpPr>
        <p:spPr>
          <a:xfrm>
            <a:off x="344575" y="1443001"/>
            <a:ext cx="6883756" cy="396671"/>
          </a:xfrm>
          <a:prstGeom prst="rect">
            <a:avLst/>
          </a:prstGeom>
          <a:noFill/>
        </p:spPr>
        <p:txBody>
          <a:bodyPr wrap="square" lIns="0" tIns="0" rIns="0" bIns="0" rtlCol="0" anchor="t">
            <a:noAutofit/>
          </a:bodyPr>
          <a:lstStyle/>
          <a:p>
            <a:r>
              <a:rPr lang="en-US" sz="1400">
                <a:solidFill>
                  <a:srgbClr val="39699D"/>
                </a:solidFill>
                <a:latin typeface="+mj-lt"/>
              </a:rPr>
              <a:t>Connect with leaders and coworkers, find answers to questions, share your story, and find belonging at work. </a:t>
            </a:r>
          </a:p>
        </p:txBody>
      </p:sp>
      <p:sp>
        <p:nvSpPr>
          <p:cNvPr id="9" name="TextBox 8">
            <a:extLst>
              <a:ext uri="{FF2B5EF4-FFF2-40B4-BE49-F238E27FC236}">
                <a16:creationId xmlns:a16="http://schemas.microsoft.com/office/drawing/2014/main" id="{9F89B028-F30C-972D-5A2A-53A892D964FF}"/>
              </a:ext>
            </a:extLst>
          </p:cNvPr>
          <p:cNvSpPr txBox="1"/>
          <p:nvPr/>
        </p:nvSpPr>
        <p:spPr>
          <a:xfrm>
            <a:off x="340092" y="6327039"/>
            <a:ext cx="1925849" cy="2480825"/>
          </a:xfrm>
          <a:prstGeom prst="rect">
            <a:avLst/>
          </a:prstGeom>
          <a:noFill/>
        </p:spPr>
        <p:txBody>
          <a:bodyPr wrap="square" lIns="0" tIns="0" rIns="0" bIns="0" rtlCol="0" anchor="t">
            <a:noAutofit/>
          </a:bodyPr>
          <a:lstStyle/>
          <a:p>
            <a:pPr>
              <a:lnSpc>
                <a:spcPct val="90000"/>
              </a:lnSpc>
              <a:spcAft>
                <a:spcPts val="300"/>
              </a:spcAft>
              <a:defRPr/>
            </a:pPr>
            <a:r>
              <a:rPr lang="en-US" sz="1400">
                <a:solidFill>
                  <a:srgbClr val="39699D"/>
                </a:solidFill>
                <a:latin typeface="Segoe UI Semibold"/>
              </a:rPr>
              <a:t>Advanced storyline and content capabilities </a:t>
            </a:r>
          </a:p>
          <a:p>
            <a:pPr>
              <a:lnSpc>
                <a:spcPct val="110000"/>
              </a:lnSpc>
              <a:spcAft>
                <a:spcPts val="1200"/>
              </a:spcAft>
            </a:pPr>
            <a:br>
              <a:rPr lang="en-US" sz="1100"/>
            </a:br>
            <a:r>
              <a:rPr lang="en-US" sz="1100"/>
              <a:t>Define and assign audiences based on teams, departments, or custom criteria​. </a:t>
            </a:r>
            <a:endParaRPr lang="en-US" sz="1100">
              <a:cs typeface="Segoe UI"/>
            </a:endParaRPr>
          </a:p>
          <a:p>
            <a:pPr>
              <a:lnSpc>
                <a:spcPct val="110000"/>
              </a:lnSpc>
              <a:spcAft>
                <a:spcPts val="1200"/>
              </a:spcAft>
            </a:pPr>
            <a:r>
              <a:rPr lang="en-US" sz="1100"/>
              <a:t>Set up delegates to post on behalf of leaders.</a:t>
            </a:r>
            <a:endParaRPr lang="en-US" sz="1100">
              <a:cs typeface="Segoe UI"/>
            </a:endParaRPr>
          </a:p>
          <a:p>
            <a:pPr>
              <a:lnSpc>
                <a:spcPct val="110000"/>
              </a:lnSpc>
              <a:spcAft>
                <a:spcPts val="1200"/>
              </a:spcAft>
            </a:pPr>
            <a:r>
              <a:rPr lang="en-US" sz="1100"/>
              <a:t>Share announcements and showcase what leaders have to say. </a:t>
            </a:r>
            <a:endParaRPr lang="en-US"/>
          </a:p>
        </p:txBody>
      </p:sp>
      <p:sp>
        <p:nvSpPr>
          <p:cNvPr id="2" name="Title 1">
            <a:extLst>
              <a:ext uri="{FF2B5EF4-FFF2-40B4-BE49-F238E27FC236}">
                <a16:creationId xmlns:a16="http://schemas.microsoft.com/office/drawing/2014/main" id="{49F55F5F-7FC0-3489-FF4A-CB91B4D361E0}"/>
              </a:ext>
            </a:extLst>
          </p:cNvPr>
          <p:cNvSpPr>
            <a:spLocks noGrp="1"/>
          </p:cNvSpPr>
          <p:nvPr>
            <p:ph type="title"/>
          </p:nvPr>
        </p:nvSpPr>
        <p:spPr/>
        <p:txBody>
          <a:bodyPr/>
          <a:lstStyle/>
          <a:p>
            <a:r>
              <a:rPr lang="en-US"/>
              <a:t>Microsoft Viva Engage</a:t>
            </a:r>
          </a:p>
        </p:txBody>
      </p:sp>
      <p:sp>
        <p:nvSpPr>
          <p:cNvPr id="11" name="Rectangle: Rounded Corners 10">
            <a:extLst>
              <a:ext uri="{FF2B5EF4-FFF2-40B4-BE49-F238E27FC236}">
                <a16:creationId xmlns:a16="http://schemas.microsoft.com/office/drawing/2014/main" id="{293648A9-B633-40A4-6F7B-6EA1905432F4}"/>
              </a:ext>
              <a:ext uri="{C183D7F6-B498-43B3-948B-1728B52AA6E4}">
                <adec:decorative xmlns:adec="http://schemas.microsoft.com/office/drawing/2017/decorative" val="1"/>
              </a:ext>
            </a:extLst>
          </p:cNvPr>
          <p:cNvSpPr/>
          <p:nvPr/>
        </p:nvSpPr>
        <p:spPr bwMode="auto">
          <a:xfrm>
            <a:off x="2472685" y="2360077"/>
            <a:ext cx="5050181" cy="3257950"/>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A5F5540A-C21C-5CC2-7449-E885FD91D621}"/>
              </a:ext>
              <a:ext uri="{C183D7F6-B498-43B3-948B-1728B52AA6E4}">
                <adec:decorative xmlns:adec="http://schemas.microsoft.com/office/drawing/2017/decorative" val="1"/>
              </a:ext>
            </a:extLst>
          </p:cNvPr>
          <p:cNvSpPr/>
          <p:nvPr/>
        </p:nvSpPr>
        <p:spPr bwMode="auto">
          <a:xfrm>
            <a:off x="2466920" y="5967015"/>
            <a:ext cx="5046464" cy="3126754"/>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2" name="Picture 11" descr="A screenshot of a computer&#10;&#10;Description automatically generated">
            <a:extLst>
              <a:ext uri="{FF2B5EF4-FFF2-40B4-BE49-F238E27FC236}">
                <a16:creationId xmlns:a16="http://schemas.microsoft.com/office/drawing/2014/main" id="{8831B366-6D14-9D15-BD1C-CED7E7C6F371}"/>
              </a:ext>
            </a:extLst>
          </p:cNvPr>
          <p:cNvPicPr>
            <a:picLocks noChangeAspect="1"/>
          </p:cNvPicPr>
          <p:nvPr/>
        </p:nvPicPr>
        <p:blipFill>
          <a:blip r:embed="rId2"/>
          <a:stretch>
            <a:fillRect/>
          </a:stretch>
        </p:blipFill>
        <p:spPr>
          <a:xfrm>
            <a:off x="2545492" y="2434244"/>
            <a:ext cx="4917142" cy="3109615"/>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C9577768-D89F-EEA6-9AE0-8D2B10BF673A}"/>
              </a:ext>
            </a:extLst>
          </p:cNvPr>
          <p:cNvPicPr>
            <a:picLocks noChangeAspect="1"/>
          </p:cNvPicPr>
          <p:nvPr/>
        </p:nvPicPr>
        <p:blipFill>
          <a:blip r:embed="rId3"/>
          <a:stretch>
            <a:fillRect/>
          </a:stretch>
        </p:blipFill>
        <p:spPr>
          <a:xfrm>
            <a:off x="2589938" y="6055485"/>
            <a:ext cx="4815675" cy="3038567"/>
          </a:xfrm>
          <a:prstGeom prst="rect">
            <a:avLst/>
          </a:prstGeom>
        </p:spPr>
      </p:pic>
    </p:spTree>
    <p:extLst>
      <p:ext uri="{BB962C8B-B14F-4D97-AF65-F5344CB8AC3E}">
        <p14:creationId xmlns:p14="http://schemas.microsoft.com/office/powerpoint/2010/main" val="38579846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D1AF45C-D64C-5B18-66A6-B6B66908C1D1}"/>
              </a:ext>
              <a:ext uri="{C183D7F6-B498-43B3-948B-1728B52AA6E4}">
                <adec:decorative xmlns:adec="http://schemas.microsoft.com/office/drawing/2017/decorative" val="1"/>
              </a:ext>
            </a:extLst>
          </p:cNvPr>
          <p:cNvSpPr/>
          <p:nvPr/>
        </p:nvSpPr>
        <p:spPr bwMode="auto">
          <a:xfrm>
            <a:off x="2436480" y="5883704"/>
            <a:ext cx="5066757" cy="3236233"/>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293648A9-B633-40A4-6F7B-6EA1905432F4}"/>
              </a:ext>
              <a:ext uri="{C183D7F6-B498-43B3-948B-1728B52AA6E4}">
                <adec:decorative xmlns:adec="http://schemas.microsoft.com/office/drawing/2017/decorative" val="1"/>
              </a:ext>
            </a:extLst>
          </p:cNvPr>
          <p:cNvSpPr/>
          <p:nvPr/>
        </p:nvSpPr>
        <p:spPr bwMode="auto">
          <a:xfrm>
            <a:off x="2431627" y="1911009"/>
            <a:ext cx="5066757" cy="3237748"/>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95269E4C-087D-5100-27C7-872376BAF690}"/>
              </a:ext>
            </a:extLst>
          </p:cNvPr>
          <p:cNvSpPr txBox="1"/>
          <p:nvPr/>
        </p:nvSpPr>
        <p:spPr>
          <a:xfrm>
            <a:off x="363539" y="9649815"/>
            <a:ext cx="7045324" cy="264463"/>
          </a:xfrm>
          <a:prstGeom prst="rect">
            <a:avLst/>
          </a:prstGeom>
          <a:noFill/>
        </p:spPr>
        <p:txBody>
          <a:bodyPr wrap="square" lIns="365760" tIns="0" rIns="0" bIns="0" rtlCol="0" anchor="t">
            <a:noAutofit/>
          </a:bodyPr>
          <a:lstStyle/>
          <a:p>
            <a:pPr algn="ctr"/>
            <a:r>
              <a:rPr lang="en-US" sz="1600">
                <a:solidFill>
                  <a:schemeClr val="bg1"/>
                </a:solidFill>
                <a:latin typeface="+mj-lt"/>
              </a:rPr>
              <a:t>Keep everyone connected, included, and informed.</a:t>
            </a:r>
          </a:p>
        </p:txBody>
      </p:sp>
      <p:sp>
        <p:nvSpPr>
          <p:cNvPr id="24" name="TextBox 23">
            <a:extLst>
              <a:ext uri="{FF2B5EF4-FFF2-40B4-BE49-F238E27FC236}">
                <a16:creationId xmlns:a16="http://schemas.microsoft.com/office/drawing/2014/main" id="{7F6B0676-A754-4C58-E096-D2D70AC81A2A}"/>
              </a:ext>
            </a:extLst>
          </p:cNvPr>
          <p:cNvSpPr txBox="1"/>
          <p:nvPr/>
        </p:nvSpPr>
        <p:spPr>
          <a:xfrm>
            <a:off x="340092" y="2026041"/>
            <a:ext cx="2054802" cy="1934594"/>
          </a:xfrm>
          <a:prstGeom prst="rect">
            <a:avLst/>
          </a:prstGeom>
          <a:noFill/>
        </p:spPr>
        <p:txBody>
          <a:bodyPr wrap="square" lIns="0" tIns="0" rIns="0" bIns="0" rtlCol="0" anchor="t">
            <a:noAutofit/>
          </a:bodyPr>
          <a:lstStyle/>
          <a:p>
            <a:pPr marL="0" marR="0" lvl="0" indent="0" algn="l" defTabSz="914367" rtl="0" eaLnBrk="1" fontAlgn="auto" latinLnBrk="0" hangingPunct="1">
              <a:lnSpc>
                <a:spcPct val="9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39699D"/>
                </a:solidFill>
                <a:effectLst/>
                <a:uLnTx/>
                <a:uFillTx/>
                <a:latin typeface="Segoe UI Semibold"/>
                <a:ea typeface="+mn-ea"/>
                <a:cs typeface="+mn-cs"/>
              </a:rPr>
              <a:t>Campaigns</a:t>
            </a:r>
          </a:p>
          <a:p>
            <a:pPr algn="l" rtl="0" fontAlgn="base"/>
            <a:r>
              <a:rPr lang="en-US" sz="1100"/>
              <a:t>Create campaigns to drive important initiatives that support business goals and objectives.  ​</a:t>
            </a:r>
          </a:p>
          <a:p>
            <a:pPr algn="l" rtl="0" fontAlgn="base"/>
            <a:r>
              <a:rPr lang="en-US" sz="1100"/>
              <a:t>Hashtags allow people to find, follow, and participate in the campaign. ​</a:t>
            </a:r>
            <a:br>
              <a:rPr lang="en-US" sz="1100"/>
            </a:br>
            <a:endParaRPr lang="en-US" sz="1100"/>
          </a:p>
          <a:p>
            <a:pPr algn="l" rtl="0" fontAlgn="base"/>
            <a:r>
              <a:rPr lang="en-US" sz="1100"/>
              <a:t>The goal tracker allows for visible measure of progress towards the campaign's goals. ​</a:t>
            </a:r>
            <a:br>
              <a:rPr lang="en-US" sz="1100"/>
            </a:br>
            <a:endParaRPr lang="en-US" sz="1100"/>
          </a:p>
          <a:p>
            <a:pPr algn="l" rtl="0" fontAlgn="base"/>
            <a:r>
              <a:rPr lang="en-US" sz="1100"/>
              <a:t>Gain insight about the campaign’s impact and reach with analytics from the last week, month or of all time​.</a:t>
            </a:r>
          </a:p>
        </p:txBody>
      </p:sp>
      <p:sp>
        <p:nvSpPr>
          <p:cNvPr id="15" name="TextBox 14">
            <a:extLst>
              <a:ext uri="{FF2B5EF4-FFF2-40B4-BE49-F238E27FC236}">
                <a16:creationId xmlns:a16="http://schemas.microsoft.com/office/drawing/2014/main" id="{6EC40D95-0ECA-939A-71A1-C6A2A380235E}"/>
              </a:ext>
              <a:ext uri="{C183D7F6-B498-43B3-948B-1728B52AA6E4}">
                <adec:decorative xmlns:adec="http://schemas.microsoft.com/office/drawing/2017/decorative" val="1"/>
              </a:ext>
            </a:extLst>
          </p:cNvPr>
          <p:cNvSpPr txBox="1"/>
          <p:nvPr/>
        </p:nvSpPr>
        <p:spPr>
          <a:xfrm>
            <a:off x="345947" y="157305"/>
            <a:ext cx="6453198" cy="677108"/>
          </a:xfrm>
          <a:prstGeom prst="rect">
            <a:avLst/>
          </a:prstGeom>
          <a:noFill/>
        </p:spPr>
        <p:txBody>
          <a:bodyPr wrap="square" lIns="0" tIns="0" rIns="0" bIns="0" rtlCol="0">
            <a:noAutofit/>
          </a:bodyPr>
          <a:lstStyle/>
          <a:p>
            <a:pPr algn="l"/>
            <a:endParaRPr lang="en-US" sz="4000">
              <a:solidFill>
                <a:srgbClr val="FFFFFF"/>
              </a:solidFill>
              <a:latin typeface="+mj-lt"/>
            </a:endParaRPr>
          </a:p>
        </p:txBody>
      </p:sp>
      <p:sp>
        <p:nvSpPr>
          <p:cNvPr id="16" name="TextBox 15">
            <a:extLst>
              <a:ext uri="{FF2B5EF4-FFF2-40B4-BE49-F238E27FC236}">
                <a16:creationId xmlns:a16="http://schemas.microsoft.com/office/drawing/2014/main" id="{C39BBFA8-AAAC-10AC-C52D-A13F0B8DC404}"/>
              </a:ext>
            </a:extLst>
          </p:cNvPr>
          <p:cNvSpPr txBox="1"/>
          <p:nvPr/>
        </p:nvSpPr>
        <p:spPr>
          <a:xfrm>
            <a:off x="363538" y="795625"/>
            <a:ext cx="6133515" cy="276999"/>
          </a:xfrm>
          <a:prstGeom prst="rect">
            <a:avLst/>
          </a:prstGeom>
          <a:noFill/>
        </p:spPr>
        <p:txBody>
          <a:bodyPr wrap="square" lIns="0" tIns="0" rIns="0" bIns="0" rtlCol="0">
            <a:spAutoFit/>
          </a:bodyPr>
          <a:lstStyle/>
          <a:p>
            <a:pPr algn="l"/>
            <a:r>
              <a:rPr lang="en-US" sz="1800">
                <a:solidFill>
                  <a:srgbClr val="FFFFFF"/>
                </a:solidFill>
              </a:rPr>
              <a:t>Build meaningful relationships and communities </a:t>
            </a:r>
          </a:p>
        </p:txBody>
      </p:sp>
      <p:sp>
        <p:nvSpPr>
          <p:cNvPr id="9" name="TextBox 8">
            <a:extLst>
              <a:ext uri="{FF2B5EF4-FFF2-40B4-BE49-F238E27FC236}">
                <a16:creationId xmlns:a16="http://schemas.microsoft.com/office/drawing/2014/main" id="{9F89B028-F30C-972D-5A2A-53A892D964FF}"/>
              </a:ext>
            </a:extLst>
          </p:cNvPr>
          <p:cNvSpPr txBox="1"/>
          <p:nvPr/>
        </p:nvSpPr>
        <p:spPr>
          <a:xfrm>
            <a:off x="363538" y="5998794"/>
            <a:ext cx="1925849" cy="2480825"/>
          </a:xfrm>
          <a:prstGeom prst="rect">
            <a:avLst/>
          </a:prstGeom>
          <a:noFill/>
        </p:spPr>
        <p:txBody>
          <a:bodyPr wrap="square" lIns="0" tIns="0" rIns="0" bIns="0" rtlCol="0" anchor="t">
            <a:noAutofit/>
          </a:bodyPr>
          <a:lstStyle/>
          <a:p>
            <a:pPr>
              <a:lnSpc>
                <a:spcPct val="90000"/>
              </a:lnSpc>
              <a:spcAft>
                <a:spcPts val="300"/>
              </a:spcAft>
              <a:defRPr/>
            </a:pPr>
            <a:r>
              <a:rPr lang="en-US" sz="1400">
                <a:solidFill>
                  <a:srgbClr val="39699D"/>
                </a:solidFill>
                <a:latin typeface="Segoe UI Semibold"/>
              </a:rPr>
              <a:t>Ask Me Anything Events</a:t>
            </a:r>
          </a:p>
          <a:p>
            <a:pPr fontAlgn="base">
              <a:lnSpc>
                <a:spcPct val="110000"/>
              </a:lnSpc>
              <a:spcAft>
                <a:spcPts val="1200"/>
              </a:spcAft>
            </a:pPr>
            <a:r>
              <a:rPr lang="en-US" sz="1100"/>
              <a:t>AMAs events are moderated question and answer periods where leaders and employees can connect to ask &amp; address questions​</a:t>
            </a:r>
          </a:p>
          <a:p>
            <a:pPr fontAlgn="base">
              <a:lnSpc>
                <a:spcPct val="110000"/>
              </a:lnSpc>
              <a:spcAft>
                <a:spcPts val="1200"/>
              </a:spcAft>
            </a:pPr>
            <a:r>
              <a:rPr lang="en-US" sz="1100"/>
              <a:t>AMAs are centered around a subject or a panel of expert or leaders in a specific department or area. ​</a:t>
            </a:r>
          </a:p>
          <a:p>
            <a:pPr fontAlgn="base">
              <a:lnSpc>
                <a:spcPct val="110000"/>
              </a:lnSpc>
              <a:spcAft>
                <a:spcPts val="1200"/>
              </a:spcAft>
            </a:pPr>
            <a:r>
              <a:rPr lang="en-US" sz="1100"/>
              <a:t>Organizers can moderate questions as they come in the queue. ​</a:t>
            </a:r>
          </a:p>
        </p:txBody>
      </p:sp>
      <p:sp>
        <p:nvSpPr>
          <p:cNvPr id="2" name="Title 1">
            <a:extLst>
              <a:ext uri="{FF2B5EF4-FFF2-40B4-BE49-F238E27FC236}">
                <a16:creationId xmlns:a16="http://schemas.microsoft.com/office/drawing/2014/main" id="{49F55F5F-7FC0-3489-FF4A-CB91B4D361E0}"/>
              </a:ext>
            </a:extLst>
          </p:cNvPr>
          <p:cNvSpPr>
            <a:spLocks noGrp="1"/>
          </p:cNvSpPr>
          <p:nvPr>
            <p:ph type="title"/>
          </p:nvPr>
        </p:nvSpPr>
        <p:spPr/>
        <p:txBody>
          <a:bodyPr/>
          <a:lstStyle/>
          <a:p>
            <a:r>
              <a:rPr lang="en-US"/>
              <a:t>Viva Engage</a:t>
            </a:r>
          </a:p>
        </p:txBody>
      </p:sp>
      <p:pic>
        <p:nvPicPr>
          <p:cNvPr id="8" name="Picture 7" descr="A screenshot of a computer&#10;&#10;Description automatically generated with medium confidence">
            <a:extLst>
              <a:ext uri="{FF2B5EF4-FFF2-40B4-BE49-F238E27FC236}">
                <a16:creationId xmlns:a16="http://schemas.microsoft.com/office/drawing/2014/main" id="{97254F11-109E-AE16-C4EE-BD9A03DC1AAD}"/>
              </a:ext>
            </a:extLst>
          </p:cNvPr>
          <p:cNvPicPr>
            <a:picLocks noChangeAspect="1"/>
          </p:cNvPicPr>
          <p:nvPr/>
        </p:nvPicPr>
        <p:blipFill>
          <a:blip r:embed="rId2"/>
          <a:stretch>
            <a:fillRect/>
          </a:stretch>
        </p:blipFill>
        <p:spPr>
          <a:xfrm>
            <a:off x="2510243" y="5941247"/>
            <a:ext cx="4941746" cy="3123050"/>
          </a:xfrm>
          <a:prstGeom prst="rect">
            <a:avLst/>
          </a:prstGeom>
        </p:spPr>
      </p:pic>
      <p:pic>
        <p:nvPicPr>
          <p:cNvPr id="12" name="Picture 11" descr="A screenshot of a social media page&#10;&#10;Description automatically generated with low confidence">
            <a:extLst>
              <a:ext uri="{FF2B5EF4-FFF2-40B4-BE49-F238E27FC236}">
                <a16:creationId xmlns:a16="http://schemas.microsoft.com/office/drawing/2014/main" id="{450E59D7-43B0-51EB-CCC8-0A0594953E0D}"/>
              </a:ext>
            </a:extLst>
          </p:cNvPr>
          <p:cNvPicPr>
            <a:picLocks noChangeAspect="1"/>
          </p:cNvPicPr>
          <p:nvPr/>
        </p:nvPicPr>
        <p:blipFill>
          <a:blip r:embed="rId3"/>
          <a:stretch>
            <a:fillRect/>
          </a:stretch>
        </p:blipFill>
        <p:spPr>
          <a:xfrm>
            <a:off x="2518542" y="1990353"/>
            <a:ext cx="4890321" cy="3090550"/>
          </a:xfrm>
          <a:prstGeom prst="rect">
            <a:avLst/>
          </a:prstGeom>
        </p:spPr>
      </p:pic>
    </p:spTree>
    <p:extLst>
      <p:ext uri="{BB962C8B-B14F-4D97-AF65-F5344CB8AC3E}">
        <p14:creationId xmlns:p14="http://schemas.microsoft.com/office/powerpoint/2010/main" val="31877604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D1AF45C-D64C-5B18-66A6-B6B66908C1D1}"/>
              </a:ext>
              <a:ext uri="{C183D7F6-B498-43B3-948B-1728B52AA6E4}">
                <adec:decorative xmlns:adec="http://schemas.microsoft.com/office/drawing/2017/decorative" val="1"/>
              </a:ext>
            </a:extLst>
          </p:cNvPr>
          <p:cNvSpPr/>
          <p:nvPr/>
        </p:nvSpPr>
        <p:spPr bwMode="auto">
          <a:xfrm>
            <a:off x="2424757" y="5707858"/>
            <a:ext cx="5066757" cy="3236233"/>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293648A9-B633-40A4-6F7B-6EA1905432F4}"/>
              </a:ext>
              <a:ext uri="{C183D7F6-B498-43B3-948B-1728B52AA6E4}">
                <adec:decorative xmlns:adec="http://schemas.microsoft.com/office/drawing/2017/decorative" val="1"/>
              </a:ext>
            </a:extLst>
          </p:cNvPr>
          <p:cNvSpPr/>
          <p:nvPr/>
        </p:nvSpPr>
        <p:spPr bwMode="auto">
          <a:xfrm>
            <a:off x="2431627" y="1969624"/>
            <a:ext cx="5066757" cy="3278635"/>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95269E4C-087D-5100-27C7-872376BAF690}"/>
              </a:ext>
            </a:extLst>
          </p:cNvPr>
          <p:cNvSpPr txBox="1"/>
          <p:nvPr/>
        </p:nvSpPr>
        <p:spPr>
          <a:xfrm>
            <a:off x="339055" y="9620712"/>
            <a:ext cx="7045324" cy="264463"/>
          </a:xfrm>
          <a:prstGeom prst="rect">
            <a:avLst/>
          </a:prstGeom>
          <a:noFill/>
        </p:spPr>
        <p:txBody>
          <a:bodyPr wrap="square" lIns="365760" tIns="0" rIns="0" bIns="0" rtlCol="0" anchor="t">
            <a:noAutofit/>
          </a:bodyPr>
          <a:lstStyle/>
          <a:p>
            <a:pPr algn="ctr"/>
            <a:r>
              <a:rPr lang="en-US" sz="1600">
                <a:solidFill>
                  <a:schemeClr val="bg1"/>
                </a:solidFill>
                <a:latin typeface="+mj-lt"/>
              </a:rPr>
              <a:t>Understand impact of contributions. Determine reach of conversations. </a:t>
            </a:r>
          </a:p>
        </p:txBody>
      </p:sp>
      <p:sp>
        <p:nvSpPr>
          <p:cNvPr id="24" name="TextBox 23">
            <a:extLst>
              <a:ext uri="{FF2B5EF4-FFF2-40B4-BE49-F238E27FC236}">
                <a16:creationId xmlns:a16="http://schemas.microsoft.com/office/drawing/2014/main" id="{7F6B0676-A754-4C58-E096-D2D70AC81A2A}"/>
              </a:ext>
            </a:extLst>
          </p:cNvPr>
          <p:cNvSpPr txBox="1"/>
          <p:nvPr/>
        </p:nvSpPr>
        <p:spPr>
          <a:xfrm>
            <a:off x="340092" y="2061210"/>
            <a:ext cx="1878956" cy="1958040"/>
          </a:xfrm>
          <a:prstGeom prst="rect">
            <a:avLst/>
          </a:prstGeom>
          <a:noFill/>
        </p:spPr>
        <p:txBody>
          <a:bodyPr wrap="square" lIns="0" tIns="0" rIns="0" bIns="0" rtlCol="0" anchor="t">
            <a:noAutofit/>
          </a:bodyPr>
          <a:lstStyle/>
          <a:p>
            <a:pPr marL="0" marR="0" lvl="0" indent="0" algn="l" defTabSz="914367" rtl="0" eaLnBrk="1" fontAlgn="auto" latinLnBrk="0" hangingPunct="1">
              <a:lnSpc>
                <a:spcPct val="9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39699D"/>
                </a:solidFill>
                <a:effectLst/>
                <a:uLnTx/>
                <a:uFillTx/>
                <a:latin typeface="Segoe UI Semibold"/>
                <a:ea typeface="+mn-ea"/>
                <a:cs typeface="+mn-cs"/>
              </a:rPr>
              <a:t>Advanced Analytics</a:t>
            </a:r>
          </a:p>
          <a:p>
            <a:pPr>
              <a:lnSpc>
                <a:spcPct val="110000"/>
              </a:lnSpc>
              <a:spcAft>
                <a:spcPts val="1200"/>
              </a:spcAft>
            </a:pPr>
            <a:r>
              <a:rPr lang="en-US" sz="1100">
                <a:solidFill>
                  <a:srgbClr val="000000"/>
                </a:solidFill>
                <a:latin typeface="Segoe UI" panose="020B0502040204020203" pitchFamily="34" charset="0"/>
                <a:cs typeface="Segoe UI" panose="020B0502040204020203" pitchFamily="34" charset="0"/>
              </a:rPr>
              <a:t>The personal analytics view shows employees how their content is performing in Engage. </a:t>
            </a:r>
          </a:p>
          <a:p>
            <a:pPr>
              <a:lnSpc>
                <a:spcPct val="110000"/>
              </a:lnSpc>
              <a:spcAft>
                <a:spcPts val="1200"/>
              </a:spcAft>
            </a:pPr>
            <a:r>
              <a:rPr lang="en-US" sz="1100">
                <a:solidFill>
                  <a:srgbClr val="000000"/>
                </a:solidFill>
                <a:latin typeface="Segoe UI" panose="020B0502040204020203" pitchFamily="34" charset="0"/>
                <a:cs typeface="Segoe UI" panose="020B0502040204020203" pitchFamily="34" charset="0"/>
              </a:rPr>
              <a:t>Using date ranges and other filters, employees can get helpful dashboards and customizable views</a:t>
            </a:r>
            <a:endParaRPr lang="en-US" sz="1100" b="0" i="0">
              <a:solidFill>
                <a:srgbClr val="000000"/>
              </a:solidFill>
              <a:effectLst/>
              <a:latin typeface="Calibri" panose="020F0502020204030204" pitchFamily="34" charset="0"/>
            </a:endParaRPr>
          </a:p>
        </p:txBody>
      </p:sp>
      <p:sp>
        <p:nvSpPr>
          <p:cNvPr id="15" name="TextBox 14">
            <a:extLst>
              <a:ext uri="{FF2B5EF4-FFF2-40B4-BE49-F238E27FC236}">
                <a16:creationId xmlns:a16="http://schemas.microsoft.com/office/drawing/2014/main" id="{6EC40D95-0ECA-939A-71A1-C6A2A380235E}"/>
              </a:ext>
              <a:ext uri="{C183D7F6-B498-43B3-948B-1728B52AA6E4}">
                <adec:decorative xmlns:adec="http://schemas.microsoft.com/office/drawing/2017/decorative" val="1"/>
              </a:ext>
            </a:extLst>
          </p:cNvPr>
          <p:cNvSpPr txBox="1"/>
          <p:nvPr/>
        </p:nvSpPr>
        <p:spPr>
          <a:xfrm>
            <a:off x="345947" y="157305"/>
            <a:ext cx="6453198" cy="677108"/>
          </a:xfrm>
          <a:prstGeom prst="rect">
            <a:avLst/>
          </a:prstGeom>
          <a:noFill/>
        </p:spPr>
        <p:txBody>
          <a:bodyPr wrap="square" lIns="0" tIns="0" rIns="0" bIns="0" rtlCol="0">
            <a:noAutofit/>
          </a:bodyPr>
          <a:lstStyle/>
          <a:p>
            <a:pPr algn="l"/>
            <a:endParaRPr lang="en-US" sz="4000">
              <a:solidFill>
                <a:srgbClr val="FFFFFF"/>
              </a:solidFill>
              <a:latin typeface="+mj-lt"/>
            </a:endParaRPr>
          </a:p>
        </p:txBody>
      </p:sp>
      <p:sp>
        <p:nvSpPr>
          <p:cNvPr id="16" name="TextBox 15">
            <a:extLst>
              <a:ext uri="{FF2B5EF4-FFF2-40B4-BE49-F238E27FC236}">
                <a16:creationId xmlns:a16="http://schemas.microsoft.com/office/drawing/2014/main" id="{C39BBFA8-AAAC-10AC-C52D-A13F0B8DC404}"/>
              </a:ext>
            </a:extLst>
          </p:cNvPr>
          <p:cNvSpPr txBox="1"/>
          <p:nvPr/>
        </p:nvSpPr>
        <p:spPr>
          <a:xfrm>
            <a:off x="363538" y="795625"/>
            <a:ext cx="6133515" cy="276999"/>
          </a:xfrm>
          <a:prstGeom prst="rect">
            <a:avLst/>
          </a:prstGeom>
          <a:noFill/>
        </p:spPr>
        <p:txBody>
          <a:bodyPr wrap="square" lIns="0" tIns="0" rIns="0" bIns="0" rtlCol="0" anchor="t">
            <a:spAutoFit/>
          </a:bodyPr>
          <a:lstStyle/>
          <a:p>
            <a:r>
              <a:rPr lang="en-US" sz="1800">
                <a:solidFill>
                  <a:srgbClr val="FFFFFF"/>
                </a:solidFill>
              </a:rPr>
              <a:t>Understand communications and engagement metrics </a:t>
            </a:r>
          </a:p>
        </p:txBody>
      </p:sp>
      <p:sp>
        <p:nvSpPr>
          <p:cNvPr id="9" name="TextBox 8">
            <a:extLst>
              <a:ext uri="{FF2B5EF4-FFF2-40B4-BE49-F238E27FC236}">
                <a16:creationId xmlns:a16="http://schemas.microsoft.com/office/drawing/2014/main" id="{9F89B028-F30C-972D-5A2A-53A892D964FF}"/>
              </a:ext>
            </a:extLst>
          </p:cNvPr>
          <p:cNvSpPr txBox="1"/>
          <p:nvPr/>
        </p:nvSpPr>
        <p:spPr>
          <a:xfrm>
            <a:off x="351815" y="5822948"/>
            <a:ext cx="2031356" cy="2859419"/>
          </a:xfrm>
          <a:prstGeom prst="rect">
            <a:avLst/>
          </a:prstGeom>
          <a:noFill/>
        </p:spPr>
        <p:txBody>
          <a:bodyPr wrap="square" lIns="0" tIns="0" rIns="0" bIns="0" rtlCol="0" anchor="t">
            <a:noAutofit/>
          </a:bodyPr>
          <a:lstStyle/>
          <a:p>
            <a:pPr>
              <a:lnSpc>
                <a:spcPct val="90000"/>
              </a:lnSpc>
              <a:spcAft>
                <a:spcPts val="300"/>
              </a:spcAft>
              <a:defRPr/>
            </a:pPr>
            <a:r>
              <a:rPr lang="en-US" sz="1400">
                <a:solidFill>
                  <a:srgbClr val="39699D"/>
                </a:solidFill>
                <a:latin typeface="Segoe UI Semibold"/>
              </a:rPr>
              <a:t>Audience sentiment analysis</a:t>
            </a:r>
            <a:endParaRPr lang="en-US" sz="1400">
              <a:solidFill>
                <a:srgbClr val="39699D"/>
              </a:solidFill>
            </a:endParaRPr>
          </a:p>
          <a:p>
            <a:pPr>
              <a:lnSpc>
                <a:spcPct val="110000"/>
              </a:lnSpc>
              <a:spcAft>
                <a:spcPts val="1200"/>
              </a:spcAft>
            </a:pPr>
            <a:r>
              <a:rPr lang="en-US" sz="1100" b="0" i="0">
                <a:solidFill>
                  <a:srgbClr val="000000"/>
                </a:solidFill>
                <a:effectLst/>
              </a:rPr>
              <a:t>This dashboard gives leaders and their delegates detailed analytics to understand their organization’s engagement and sentiment.  </a:t>
            </a:r>
          </a:p>
          <a:p>
            <a:pPr>
              <a:lnSpc>
                <a:spcPct val="110000"/>
              </a:lnSpc>
              <a:spcAft>
                <a:spcPts val="1200"/>
              </a:spcAft>
            </a:pPr>
            <a:r>
              <a:rPr lang="en-US" sz="1100" b="0" i="0">
                <a:solidFill>
                  <a:srgbClr val="000000"/>
                </a:solidFill>
                <a:effectLst/>
              </a:rPr>
              <a:t>A leader with a defined audience, will be able to see how their team or department is engaging and identify trends, helping stay on top of what’s happening and respond to top conversations and active communities to drive the most impact. </a:t>
            </a:r>
            <a:endParaRPr lang="en-US"/>
          </a:p>
        </p:txBody>
      </p:sp>
      <p:sp>
        <p:nvSpPr>
          <p:cNvPr id="2" name="Title 1">
            <a:extLst>
              <a:ext uri="{FF2B5EF4-FFF2-40B4-BE49-F238E27FC236}">
                <a16:creationId xmlns:a16="http://schemas.microsoft.com/office/drawing/2014/main" id="{49F55F5F-7FC0-3489-FF4A-CB91B4D361E0}"/>
              </a:ext>
            </a:extLst>
          </p:cNvPr>
          <p:cNvSpPr>
            <a:spLocks noGrp="1"/>
          </p:cNvSpPr>
          <p:nvPr>
            <p:ph type="title"/>
          </p:nvPr>
        </p:nvSpPr>
        <p:spPr/>
        <p:txBody>
          <a:bodyPr/>
          <a:lstStyle/>
          <a:p>
            <a:r>
              <a:rPr lang="en-US"/>
              <a:t>Viva Engage Analytics</a:t>
            </a:r>
          </a:p>
        </p:txBody>
      </p:sp>
      <p:pic>
        <p:nvPicPr>
          <p:cNvPr id="7" name="Picture 9" descr="Screenshot of Viva Engage on Teams displaying the Analytics dashboard active on Audience analytics tab.">
            <a:extLst>
              <a:ext uri="{FF2B5EF4-FFF2-40B4-BE49-F238E27FC236}">
                <a16:creationId xmlns:a16="http://schemas.microsoft.com/office/drawing/2014/main" id="{770F5454-1F39-E1CF-FE17-4E2BDEFFAC99}"/>
              </a:ext>
            </a:extLst>
          </p:cNvPr>
          <p:cNvPicPr>
            <a:picLocks noChangeAspect="1"/>
          </p:cNvPicPr>
          <p:nvPr/>
        </p:nvPicPr>
        <p:blipFill>
          <a:blip r:embed="rId2"/>
          <a:stretch>
            <a:fillRect/>
          </a:stretch>
        </p:blipFill>
        <p:spPr>
          <a:xfrm>
            <a:off x="2557929" y="5822904"/>
            <a:ext cx="4815146" cy="3020023"/>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A2D8C2D5-E1D4-1A69-CE9E-F68778491B67}"/>
              </a:ext>
            </a:extLst>
          </p:cNvPr>
          <p:cNvPicPr>
            <a:picLocks noChangeAspect="1"/>
          </p:cNvPicPr>
          <p:nvPr/>
        </p:nvPicPr>
        <p:blipFill>
          <a:blip r:embed="rId3"/>
          <a:stretch>
            <a:fillRect/>
          </a:stretch>
        </p:blipFill>
        <p:spPr>
          <a:xfrm>
            <a:off x="2475202" y="2057973"/>
            <a:ext cx="4957106" cy="3132756"/>
          </a:xfrm>
          <a:prstGeom prst="rect">
            <a:avLst/>
          </a:prstGeom>
        </p:spPr>
      </p:pic>
    </p:spTree>
    <p:extLst>
      <p:ext uri="{BB962C8B-B14F-4D97-AF65-F5344CB8AC3E}">
        <p14:creationId xmlns:p14="http://schemas.microsoft.com/office/powerpoint/2010/main" val="3400728937"/>
      </p:ext>
    </p:extLst>
  </p:cSld>
  <p:clrMapOvr>
    <a:masterClrMapping/>
  </p:clrMapOvr>
  <p:transition>
    <p:fade/>
  </p:transition>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3" ma:contentTypeDescription="Create a new document." ma:contentTypeScope="" ma:versionID="e628928af78351c6669b331fd2191397">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3e32cc212a5dbaa1dc1bf008f2657902"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71bdab7-0865-40b1-8ee5-2d89c7c5dfdb">
      <Terms xmlns="http://schemas.microsoft.com/office/infopath/2007/PartnerControls"/>
    </lcf76f155ced4ddcb4097134ff3c332f>
    <TaxCatchAll xmlns="230e9df3-be65-4c73-a93b-d1236ebd677e" xsi:nil="true"/>
    <MediaServiceKeyPoints xmlns="c71bdab7-0865-40b1-8ee5-2d89c7c5dfdb"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255DA8D1-901F-44AF-84BA-4630335537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163df0-2e4c-4a5d-85aa-1de43dcddd76"/>
    <ds:schemaRef ds:uri="c71bdab7-0865-40b1-8ee5-2d89c7c5dfdb"/>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08163df0-2e4c-4a5d-85aa-1de43dcddd76"/>
    <ds:schemaRef ds:uri="230e9df3-be65-4c73-a93b-d1236ebd677e"/>
    <ds:schemaRef ds:uri="c71bdab7-0865-40b1-8ee5-2d89c7c5df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Microsoft_Viva_PowerPoint_template</Template>
  <Application>Microsoft Office PowerPoint</Application>
  <PresentationFormat>Custom</PresentationFormat>
  <Slides>3</Slides>
  <Notes>0</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Microsoft Viva Template</vt:lpstr>
      <vt:lpstr>Microsoft Viva Engage</vt:lpstr>
      <vt:lpstr>Viva Engage</vt:lpstr>
      <vt:lpstr>Viva Engage Analytics</vt:lpstr>
    </vt:vector>
  </TitlesOfParts>
  <Manager>&lt;Comms manager name here&gt;</Manager>
  <Company>Relecloud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Shane O'Sullivan</dc:creator>
  <cp:keywords>Microsoft Viva</cp:keywords>
  <dc:description/>
  <cp:revision>3</cp:revision>
  <dcterms:created xsi:type="dcterms:W3CDTF">2022-08-09T16:39:30Z</dcterms:created>
  <dcterms:modified xsi:type="dcterms:W3CDTF">2023-10-03T14:36:08Z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0x0101003185AA8983AFF044B15CFFE6B905BDF4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ies>
</file>